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40B6B2C-80C7-4525-90F9-AB72B4459D0B}" type="datetimeFigureOut">
              <a:rPr lang="ar-EG" smtClean="0"/>
              <a:pPr/>
              <a:t>13/05/1437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BAF727-635C-4555-A693-D854F7007A2F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505596" cy="136207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Dr. </a:t>
            </a:r>
            <a:r>
              <a:rPr lang="en-US" sz="3200" dirty="0" err="1" smtClean="0"/>
              <a:t>Montaser</a:t>
            </a:r>
            <a:r>
              <a:rPr lang="en-US" sz="3200" dirty="0" smtClean="0"/>
              <a:t> m. </a:t>
            </a:r>
            <a:r>
              <a:rPr lang="en-US" sz="3200" dirty="0" err="1" smtClean="0"/>
              <a:t>dabah</a:t>
            </a:r>
            <a:endParaRPr lang="ar-EG" sz="3200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4800" b="1" dirty="0" smtClean="0"/>
              <a:t>Pediatric Emergency</a:t>
            </a:r>
            <a:endParaRPr lang="ar-EG" sz="4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 Drugs: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r>
              <a:rPr lang="en-US" dirty="0" smtClean="0"/>
              <a:t>- Give sodium bicarbonate: 2 ml/kg of 5% solution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- give adrenaline : 0.1 ml/kg of diluted solution (1 ml + 9 ml saline)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2-EEG monitoring: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- It is important to detect various cardiac arrhythmias.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- with </a:t>
            </a:r>
            <a:r>
              <a:rPr lang="en-US" dirty="0" err="1" smtClean="0"/>
              <a:t>asystole</a:t>
            </a:r>
            <a:r>
              <a:rPr lang="en-US" dirty="0" smtClean="0"/>
              <a:t> : repeat adrenaline (10 times) the first dose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 fibrillation control: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r>
              <a:rPr lang="en-US" dirty="0" smtClean="0"/>
              <a:t>- Indicated with ventricular fibrillation</a:t>
            </a:r>
          </a:p>
          <a:p>
            <a:pPr algn="l" rtl="0">
              <a:buNone/>
            </a:pPr>
            <a:endParaRPr lang="en-US" smtClean="0"/>
          </a:p>
          <a:p>
            <a:pPr algn="l" rtl="0">
              <a:buNone/>
            </a:pPr>
            <a:r>
              <a:rPr lang="en-US" smtClean="0"/>
              <a:t>- </a:t>
            </a:r>
            <a:r>
              <a:rPr lang="en-US" dirty="0" smtClean="0"/>
              <a:t>Defibrillate up to 3 times: 2 joules/kg then 4 joules/ kg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Circulatory failure(shock)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Shock is a serious life threatening condition characterized by tissue hypo perfusion</a:t>
            </a:r>
            <a:endParaRPr lang="ar-EG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Clinical grading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1609416"/>
            <a:ext cx="7643866" cy="4846320"/>
          </a:xfrm>
        </p:spPr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Grade I </a:t>
            </a:r>
            <a:r>
              <a:rPr lang="en-US" dirty="0" smtClean="0"/>
              <a:t>(early shock= peripheral hypo perfusion)</a:t>
            </a:r>
          </a:p>
          <a:p>
            <a:pPr algn="l" rtl="0">
              <a:buNone/>
            </a:pPr>
            <a:r>
              <a:rPr lang="en-US" dirty="0" smtClean="0"/>
              <a:t>  - tachycardia &amp; poor peripheral perfusion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Grade II</a:t>
            </a:r>
            <a:r>
              <a:rPr lang="en-US" dirty="0" smtClean="0"/>
              <a:t>(established shock=arterial </a:t>
            </a:r>
            <a:r>
              <a:rPr lang="en-US" dirty="0" err="1" smtClean="0"/>
              <a:t>hypoperfusion</a:t>
            </a:r>
            <a:r>
              <a:rPr lang="en-US" dirty="0" smtClean="0"/>
              <a:t>)</a:t>
            </a:r>
          </a:p>
          <a:p>
            <a:pPr algn="l" rtl="0">
              <a:buNone/>
            </a:pPr>
            <a:r>
              <a:rPr lang="en-US" dirty="0" smtClean="0"/>
              <a:t> -tachycardia, poor peripheral perfusion &amp;                    hypotension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grading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Grade III </a:t>
            </a:r>
            <a:r>
              <a:rPr lang="en-US" dirty="0" smtClean="0"/>
              <a:t>(advanced shock=vital organ hypo perfusion)</a:t>
            </a:r>
          </a:p>
          <a:p>
            <a:pPr algn="l" rtl="0">
              <a:buNone/>
            </a:pPr>
            <a:r>
              <a:rPr lang="en-US" dirty="0" smtClean="0"/>
              <a:t> - multiple organ system failure(MOSF )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Grade IV </a:t>
            </a:r>
            <a:r>
              <a:rPr lang="en-US" dirty="0" smtClean="0"/>
              <a:t>(irreversible shock=irreversible cellular damage )</a:t>
            </a:r>
          </a:p>
          <a:p>
            <a:pPr algn="l">
              <a:buNone/>
            </a:pPr>
            <a:r>
              <a:rPr lang="en-US" dirty="0" smtClean="0"/>
              <a:t> - refractory metabolic acidosis </a:t>
            </a:r>
            <a:endParaRPr lang="ar-E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S : Septic shock </a:t>
            </a:r>
          </a:p>
          <a:p>
            <a:pPr algn="l" rtl="0">
              <a:buNone/>
            </a:pPr>
            <a:r>
              <a:rPr lang="en-US" dirty="0" smtClean="0"/>
              <a:t>- primary septicemia( fulminant sepsis )</a:t>
            </a:r>
          </a:p>
          <a:p>
            <a:pPr algn="l" rtl="0">
              <a:buNone/>
            </a:pPr>
            <a:r>
              <a:rPr lang="en-US" dirty="0" smtClean="0"/>
              <a:t>- Secondary septicemia( due to focal infection)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H : Hypovolemic shock </a:t>
            </a:r>
          </a:p>
          <a:p>
            <a:pPr algn="l" rtl="0">
              <a:buNone/>
            </a:pPr>
            <a:r>
              <a:rPr lang="en-US" dirty="0" smtClean="0"/>
              <a:t> -sever dehydration( diarrhea, vomiting, DKA)</a:t>
            </a:r>
          </a:p>
          <a:p>
            <a:pPr algn="l" rtl="0">
              <a:buNone/>
            </a:pPr>
            <a:r>
              <a:rPr lang="en-US" dirty="0" smtClean="0"/>
              <a:t> - sever hemorrhage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O : Obstructive shock</a:t>
            </a:r>
          </a:p>
          <a:p>
            <a:pPr algn="l" rtl="0">
              <a:buNone/>
            </a:pPr>
            <a:r>
              <a:rPr lang="en-US" dirty="0" smtClean="0"/>
              <a:t> - tension pneumothorax or </a:t>
            </a:r>
            <a:r>
              <a:rPr lang="en-US" dirty="0" err="1" smtClean="0"/>
              <a:t>hemothorax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 - cardiac tamponade ( pericardial effusion )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C : </a:t>
            </a:r>
            <a:r>
              <a:rPr lang="en-US" dirty="0" err="1" smtClean="0">
                <a:solidFill>
                  <a:srgbClr val="FF0000"/>
                </a:solidFill>
              </a:rPr>
              <a:t>Cardiogenic</a:t>
            </a:r>
            <a:r>
              <a:rPr lang="en-US" dirty="0" smtClean="0">
                <a:solidFill>
                  <a:srgbClr val="FF0000"/>
                </a:solidFill>
              </a:rPr>
              <a:t> shock</a:t>
            </a:r>
          </a:p>
          <a:p>
            <a:pPr algn="l" rtl="0">
              <a:buNone/>
            </a:pPr>
            <a:r>
              <a:rPr lang="en-US" dirty="0" smtClean="0"/>
              <a:t>- Sever acute heart failure</a:t>
            </a:r>
          </a:p>
          <a:p>
            <a:pPr algn="l" rtl="0">
              <a:buNone/>
            </a:pPr>
            <a:r>
              <a:rPr lang="en-US" dirty="0" smtClean="0"/>
              <a:t>- Late septic shock ( due to toxic myocarditis)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K : Kinetic or distributive shock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 - anaphylactic shock</a:t>
            </a:r>
          </a:p>
          <a:p>
            <a:pPr algn="l">
              <a:buNone/>
            </a:pPr>
            <a:r>
              <a:rPr lang="en-US" dirty="0" smtClean="0"/>
              <a:t>- Neurogenic shock </a:t>
            </a:r>
            <a:endParaRPr lang="ar-E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1- clinical monitoring :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 smtClean="0"/>
              <a:t>- Heart and respiratory rates</a:t>
            </a:r>
          </a:p>
          <a:p>
            <a:pPr algn="l" rtl="0">
              <a:buNone/>
            </a:pPr>
            <a:r>
              <a:rPr lang="en-US" dirty="0" smtClean="0"/>
              <a:t>- Peripheral perfusion (capillary refill time)</a:t>
            </a:r>
          </a:p>
          <a:p>
            <a:pPr algn="l" rtl="0">
              <a:buNone/>
            </a:pPr>
            <a:r>
              <a:rPr lang="en-US" dirty="0" smtClean="0"/>
              <a:t>- Arterial blood pressure</a:t>
            </a:r>
          </a:p>
          <a:p>
            <a:pPr algn="l" rtl="0">
              <a:buNone/>
            </a:pPr>
            <a:r>
              <a:rPr lang="en-US" dirty="0" smtClean="0"/>
              <a:t>-urine output ( 2-3 ml/kg/hr )</a:t>
            </a:r>
          </a:p>
          <a:p>
            <a:pPr algn="l" rtl="0">
              <a:buNone/>
            </a:pPr>
            <a:r>
              <a:rPr lang="en-US" dirty="0" smtClean="0"/>
              <a:t>-level of consciousness</a:t>
            </a:r>
          </a:p>
          <a:p>
            <a:pPr algn="l" rtl="0">
              <a:buNone/>
            </a:pPr>
            <a:r>
              <a:rPr lang="en-US" dirty="0" smtClean="0"/>
              <a:t>- arterial </a:t>
            </a:r>
            <a:r>
              <a:rPr lang="en-US" dirty="0" smtClean="0"/>
              <a:t>O2 saturation </a:t>
            </a:r>
            <a:r>
              <a:rPr lang="en-US" dirty="0" smtClean="0"/>
              <a:t>(more than 95%)  </a:t>
            </a:r>
            <a:endParaRPr lang="en-US" dirty="0" smtClean="0"/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2- laboratory monitoring: 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 smtClean="0"/>
              <a:t>- Arterial blood gases</a:t>
            </a:r>
          </a:p>
          <a:p>
            <a:pPr algn="l" rtl="0">
              <a:buNone/>
            </a:pPr>
            <a:r>
              <a:rPr lang="en-US" dirty="0" smtClean="0"/>
              <a:t>- Serum electrolyte</a:t>
            </a:r>
          </a:p>
          <a:p>
            <a:pPr algn="l" rtl="0">
              <a:buNone/>
            </a:pPr>
            <a:r>
              <a:rPr lang="en-US" dirty="0" smtClean="0"/>
              <a:t> - blood glucose</a:t>
            </a:r>
          </a:p>
          <a:p>
            <a:pPr lvl="0" algn="l" rtl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Hb</a:t>
            </a:r>
            <a:r>
              <a:rPr lang="en-US" dirty="0" smtClean="0"/>
              <a:t>%, </a:t>
            </a:r>
            <a:r>
              <a:rPr lang="en-US" dirty="0" smtClean="0"/>
              <a:t>coagulation profile</a:t>
            </a:r>
          </a:p>
          <a:p>
            <a:pPr lvl="0" algn="l" rtl="0">
              <a:buNone/>
            </a:pPr>
            <a:r>
              <a:rPr lang="en-US" dirty="0" smtClean="0"/>
              <a:t>- Sepsis </a:t>
            </a:r>
            <a:r>
              <a:rPr lang="en-US" dirty="0" smtClean="0"/>
              <a:t>screen( CBC, ESR, CRP, blood culture)</a:t>
            </a:r>
          </a:p>
          <a:p>
            <a:pPr lvl="0" algn="l" rtl="0">
              <a:buNone/>
            </a:pPr>
            <a:r>
              <a:rPr lang="en-US" dirty="0" smtClean="0"/>
              <a:t>- Renal </a:t>
            </a:r>
            <a:r>
              <a:rPr lang="en-US" dirty="0" smtClean="0"/>
              <a:t>function tests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Cardiopulmonary arrest:</a:t>
            </a:r>
            <a:endParaRPr lang="ar-EG" cap="none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>
              <a:buNone/>
            </a:pPr>
            <a:r>
              <a:rPr lang="en-US" sz="2800" b="1" dirty="0" smtClean="0"/>
              <a:t>-Definition :</a:t>
            </a:r>
          </a:p>
          <a:p>
            <a:pPr marL="514350" indent="-514350" algn="l">
              <a:buNone/>
            </a:pPr>
            <a:endParaRPr lang="en-US" sz="2800" b="1" dirty="0" smtClean="0"/>
          </a:p>
          <a:p>
            <a:pPr marL="514350" indent="-514350" algn="l">
              <a:buNone/>
            </a:pPr>
            <a:r>
              <a:rPr lang="en-US" sz="2800" b="1" dirty="0" smtClean="0"/>
              <a:t>-Causes :</a:t>
            </a:r>
          </a:p>
          <a:p>
            <a:pPr marL="514350" indent="-514350" algn="l">
              <a:buNone/>
            </a:pPr>
            <a:endParaRPr lang="en-US" sz="2800" b="1" dirty="0" smtClean="0"/>
          </a:p>
          <a:p>
            <a:pPr marL="514350" indent="-514350" algn="l">
              <a:buNone/>
            </a:pPr>
            <a:r>
              <a:rPr lang="en-US" sz="2800" b="1" dirty="0" smtClean="0"/>
              <a:t>- Diagnosis :</a:t>
            </a:r>
            <a:r>
              <a:rPr lang="en-US" dirty="0" smtClean="0"/>
              <a:t> </a:t>
            </a:r>
            <a:endParaRPr lang="ar-E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shock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3- radiological &amp; imaging monitoring: </a:t>
            </a:r>
            <a:endParaRPr lang="en-US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 smtClean="0"/>
              <a:t>- Chest x-ray</a:t>
            </a:r>
          </a:p>
          <a:p>
            <a:pPr algn="l" rtl="0">
              <a:buNone/>
            </a:pPr>
            <a:r>
              <a:rPr lang="en-US" dirty="0" smtClean="0"/>
              <a:t>- ECHO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4- </a:t>
            </a:r>
            <a:r>
              <a:rPr lang="en-US" b="1" dirty="0" smtClean="0">
                <a:solidFill>
                  <a:srgbClr val="FF0000"/>
                </a:solidFill>
              </a:rPr>
              <a:t>invasive hemodynamic monitoring:</a:t>
            </a:r>
          </a:p>
          <a:p>
            <a:pPr algn="l" rtl="0">
              <a:buNone/>
            </a:pPr>
            <a:r>
              <a:rPr lang="en-US" dirty="0" smtClean="0"/>
              <a:t>- CVP</a:t>
            </a:r>
          </a:p>
          <a:p>
            <a:pPr algn="l" rtl="0">
              <a:buNone/>
            </a:pPr>
            <a:r>
              <a:rPr lang="en-US" dirty="0" smtClean="0"/>
              <a:t>-pulmonary artery pressure</a:t>
            </a:r>
          </a:p>
          <a:p>
            <a:endParaRPr lang="ar-E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Cardiovascular support :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O2 therapy( to prevent myocardial hypoxia)</a:t>
            </a:r>
          </a:p>
          <a:p>
            <a:pPr algn="l" rtl="0">
              <a:buNone/>
            </a:pPr>
            <a:r>
              <a:rPr lang="en-US" dirty="0" smtClean="0"/>
              <a:t>2- preload augmentation( ringer’s lactate 20 ml/kg over 15 min) the dose can be repeated  twice.</a:t>
            </a:r>
          </a:p>
          <a:p>
            <a:pPr algn="l" rtl="0">
              <a:buNone/>
            </a:pPr>
            <a:r>
              <a:rPr lang="en-US" dirty="0" smtClean="0"/>
              <a:t>3-contractility augmentation (I.V infusion of dopamine, </a:t>
            </a:r>
            <a:r>
              <a:rPr lang="en-US" dirty="0" err="1" smtClean="0"/>
              <a:t>dobutamine</a:t>
            </a:r>
            <a:r>
              <a:rPr lang="en-US" dirty="0" smtClean="0"/>
              <a:t> or both)</a:t>
            </a:r>
          </a:p>
          <a:p>
            <a:pPr algn="l" rtl="0">
              <a:buNone/>
            </a:pPr>
            <a:r>
              <a:rPr lang="en-US" dirty="0" smtClean="0"/>
              <a:t>4- </a:t>
            </a:r>
            <a:r>
              <a:rPr lang="en-US" dirty="0" err="1" smtClean="0"/>
              <a:t>afterload</a:t>
            </a:r>
            <a:r>
              <a:rPr lang="en-US" dirty="0" smtClean="0"/>
              <a:t> reduction( I.V infusion of </a:t>
            </a:r>
            <a:r>
              <a:rPr lang="en-US" dirty="0" err="1" smtClean="0"/>
              <a:t>nitroprusside</a:t>
            </a:r>
            <a:r>
              <a:rPr lang="en-US" dirty="0" smtClean="0"/>
              <a:t> )</a:t>
            </a:r>
          </a:p>
          <a:p>
            <a:pPr algn="l" rtl="0">
              <a:buNone/>
            </a:pPr>
            <a:r>
              <a:rPr lang="en-US" dirty="0" smtClean="0"/>
              <a:t>5- treatment of cardiac arrhythmias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Multisystem support in MOSF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respiratory</a:t>
            </a:r>
          </a:p>
          <a:p>
            <a:pPr algn="l" rtl="0">
              <a:buNone/>
            </a:pPr>
            <a:r>
              <a:rPr lang="en-US" dirty="0" smtClean="0"/>
              <a:t>2- renal</a:t>
            </a:r>
          </a:p>
          <a:p>
            <a:pPr algn="l" rtl="0">
              <a:buNone/>
            </a:pPr>
            <a:r>
              <a:rPr lang="en-US" dirty="0" smtClean="0"/>
              <a:t>3- metabolic</a:t>
            </a:r>
          </a:p>
          <a:p>
            <a:pPr algn="l" rtl="0">
              <a:buNone/>
            </a:pPr>
            <a:r>
              <a:rPr lang="en-US" dirty="0" smtClean="0"/>
              <a:t>4- GIT</a:t>
            </a:r>
          </a:p>
          <a:p>
            <a:pPr algn="l" rtl="0">
              <a:buNone/>
            </a:pPr>
            <a:r>
              <a:rPr lang="en-US" dirty="0" smtClean="0"/>
              <a:t>5- hematological support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 treatment :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septic ( antibiotics)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2- </a:t>
            </a:r>
            <a:r>
              <a:rPr lang="en-US" dirty="0" err="1" smtClean="0"/>
              <a:t>hypovolemic</a:t>
            </a:r>
            <a:r>
              <a:rPr lang="en-US" dirty="0" smtClean="0"/>
              <a:t> ( blood transfusion)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3- </a:t>
            </a:r>
            <a:r>
              <a:rPr lang="en-US" dirty="0" smtClean="0"/>
              <a:t>anaphylactic (steroid, antihistamine)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Acid- base disorders 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Acid- base balance is the balance of the free hydrogen ion concentration in the body , which  is kept constant by buffering  systems, pulmonary mechanism and renal mechanism.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In </a:t>
            </a:r>
            <a:r>
              <a:rPr lang="en-US" dirty="0" smtClean="0"/>
              <a:t>acid- base disorders, the buffering systems are unable to maintain a normal PH and their action  should be supplemented by initial compensation and ultimate correction </a:t>
            </a:r>
          </a:p>
          <a:p>
            <a:endParaRPr lang="ar-E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1- metabolic acidosis :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Causes :</a:t>
            </a:r>
          </a:p>
          <a:p>
            <a:pPr algn="l" rtl="0">
              <a:buNone/>
            </a:pPr>
            <a:r>
              <a:rPr lang="en-US" dirty="0" smtClean="0"/>
              <a:t>1- excess acids</a:t>
            </a:r>
          </a:p>
          <a:p>
            <a:pPr algn="l" rtl="0">
              <a:buNone/>
            </a:pPr>
            <a:r>
              <a:rPr lang="en-US" dirty="0" smtClean="0"/>
              <a:t> -cardiopulmonary arrest – sever hypoxemia</a:t>
            </a:r>
          </a:p>
          <a:p>
            <a:pPr algn="l" rtl="0">
              <a:buNone/>
            </a:pPr>
            <a:r>
              <a:rPr lang="en-US" dirty="0" smtClean="0"/>
              <a:t> -advanced shock  -acute renal failure</a:t>
            </a:r>
          </a:p>
          <a:p>
            <a:pPr algn="l" rtl="0">
              <a:buNone/>
            </a:pPr>
            <a:r>
              <a:rPr lang="en-US" dirty="0" smtClean="0"/>
              <a:t> - DKA    - aspirin toxicity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2- </a:t>
            </a:r>
            <a:r>
              <a:rPr lang="en-US" dirty="0" smtClean="0"/>
              <a:t>base loss ( diarrhea –renal tubular acidosis)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 of metabolic acidosis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1-acidotic breathing ( deep rapid respiration )</a:t>
            </a:r>
          </a:p>
          <a:p>
            <a:pPr algn="l" rtl="0">
              <a:buNone/>
            </a:pPr>
            <a:r>
              <a:rPr lang="en-US" dirty="0" smtClean="0"/>
              <a:t>2- disturbed consciousness</a:t>
            </a:r>
          </a:p>
          <a:p>
            <a:pPr algn="l" rtl="0">
              <a:buNone/>
            </a:pPr>
            <a:r>
              <a:rPr lang="en-US" dirty="0" smtClean="0"/>
              <a:t>3- cardiac arrhythmias</a:t>
            </a:r>
          </a:p>
          <a:p>
            <a:pPr algn="l" rtl="0">
              <a:buNone/>
            </a:pPr>
            <a:r>
              <a:rPr lang="en-US" dirty="0" smtClean="0"/>
              <a:t>4- blood gas analysis ;</a:t>
            </a:r>
          </a:p>
          <a:p>
            <a:pPr algn="l" rtl="0">
              <a:buNone/>
            </a:pPr>
            <a:r>
              <a:rPr lang="en-US" dirty="0" smtClean="0"/>
              <a:t>  low PH ( 7.3)</a:t>
            </a:r>
            <a:r>
              <a:rPr lang="ar-SA" dirty="0" smtClean="0"/>
              <a:t>       </a:t>
            </a:r>
            <a:r>
              <a:rPr lang="en-US" dirty="0" smtClean="0"/>
              <a:t>low HCO3 (16 </a:t>
            </a:r>
            <a:r>
              <a:rPr lang="en-US" dirty="0" err="1" smtClean="0"/>
              <a:t>mEq</a:t>
            </a:r>
            <a:r>
              <a:rPr lang="en-US" dirty="0" smtClean="0"/>
              <a:t>/l)  </a:t>
            </a:r>
          </a:p>
          <a:p>
            <a:pPr algn="l">
              <a:buNone/>
            </a:pPr>
            <a:r>
              <a:rPr lang="en-US" dirty="0" smtClean="0"/>
              <a:t>            low PCO2 </a:t>
            </a:r>
            <a:endParaRPr lang="ar-EG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7239000" cy="1748816"/>
          </a:xfrm>
        </p:spPr>
        <p:txBody>
          <a:bodyPr>
            <a:normAutofit/>
          </a:bodyPr>
          <a:lstStyle/>
          <a:p>
            <a:r>
              <a:rPr lang="en-US" dirty="0" smtClean="0"/>
              <a:t>Treatment of metabolic acidosis: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correction of acidosis :</a:t>
            </a:r>
          </a:p>
          <a:p>
            <a:pPr algn="l" rtl="0">
              <a:buNone/>
            </a:pPr>
            <a:r>
              <a:rPr lang="en-US" dirty="0" smtClean="0"/>
              <a:t>  Na HCO3  1 ml / kg of 5% solution over 10 min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2- </a:t>
            </a:r>
            <a:r>
              <a:rPr lang="en-US" dirty="0" smtClean="0"/>
              <a:t>specific treatment of the cause </a:t>
            </a:r>
            <a:endParaRPr lang="ar-EG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Electrolyte disorders 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1- </a:t>
            </a:r>
            <a:r>
              <a:rPr lang="en-US" sz="3200" b="1" dirty="0" err="1" smtClean="0">
                <a:solidFill>
                  <a:srgbClr val="FF0000"/>
                </a:solidFill>
              </a:rPr>
              <a:t>hyponatremia</a:t>
            </a:r>
            <a:r>
              <a:rPr lang="en-US" sz="3200" b="1" dirty="0" smtClean="0">
                <a:solidFill>
                  <a:srgbClr val="FF0000"/>
                </a:solidFill>
              </a:rPr>
              <a:t> :</a:t>
            </a:r>
          </a:p>
          <a:p>
            <a:pPr algn="l" rtl="0">
              <a:buNone/>
            </a:pPr>
            <a:r>
              <a:rPr lang="en-US" dirty="0" smtClean="0"/>
              <a:t> - serum Na less than 130 </a:t>
            </a:r>
            <a:r>
              <a:rPr lang="en-US" dirty="0" err="1" smtClean="0"/>
              <a:t>mEq</a:t>
            </a:r>
            <a:r>
              <a:rPr lang="en-US" dirty="0" smtClean="0"/>
              <a:t>/ l</a:t>
            </a:r>
          </a:p>
          <a:p>
            <a:pPr algn="l" rtl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Hyponatremic</a:t>
            </a:r>
            <a:r>
              <a:rPr lang="en-US" dirty="0" smtClean="0"/>
              <a:t> dehydration - diuretics</a:t>
            </a:r>
          </a:p>
          <a:p>
            <a:pPr algn="l" rtl="0">
              <a:buNone/>
            </a:pPr>
            <a:r>
              <a:rPr lang="en-US" dirty="0" smtClean="0"/>
              <a:t>- Volume overload    - iatrogenic </a:t>
            </a:r>
            <a:r>
              <a:rPr lang="en-US" dirty="0" err="1" smtClean="0"/>
              <a:t>hyponatremia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- Fresh water- near drowning</a:t>
            </a:r>
          </a:p>
          <a:p>
            <a:pPr algn="l" rtl="0">
              <a:buNone/>
            </a:pPr>
            <a:r>
              <a:rPr lang="en-US" dirty="0" smtClean="0"/>
              <a:t>- Shock , coma and convulsion</a:t>
            </a:r>
          </a:p>
          <a:p>
            <a:pPr algn="l" rtl="0">
              <a:buNone/>
            </a:pPr>
            <a:r>
              <a:rPr lang="en-US" dirty="0" smtClean="0"/>
              <a:t>- I.V infusion of normal saline, </a:t>
            </a:r>
            <a:r>
              <a:rPr lang="en-US" dirty="0" err="1" smtClean="0"/>
              <a:t>Nacl</a:t>
            </a:r>
            <a:r>
              <a:rPr lang="en-US" dirty="0" smtClean="0"/>
              <a:t> 3% slow I.V infusion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 </a:t>
            </a:r>
            <a:r>
              <a:rPr lang="en-US" dirty="0" err="1" smtClean="0"/>
              <a:t>hypernatremia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serum Na more than 150 </a:t>
            </a:r>
            <a:r>
              <a:rPr lang="en-US" dirty="0" err="1" smtClean="0"/>
              <a:t>mEq</a:t>
            </a:r>
            <a:r>
              <a:rPr lang="en-US" dirty="0" smtClean="0"/>
              <a:t> / l</a:t>
            </a:r>
          </a:p>
          <a:p>
            <a:pPr algn="l" rtl="0">
              <a:buNone/>
            </a:pPr>
            <a:r>
              <a:rPr lang="en-US" dirty="0" smtClean="0"/>
              <a:t>2- </a:t>
            </a:r>
            <a:r>
              <a:rPr lang="en-US" dirty="0" err="1" smtClean="0"/>
              <a:t>hypernatremic</a:t>
            </a:r>
            <a:r>
              <a:rPr lang="en-US" dirty="0" smtClean="0"/>
              <a:t> dehydration – D.M</a:t>
            </a:r>
          </a:p>
          <a:p>
            <a:pPr algn="l" rtl="0">
              <a:buNone/>
            </a:pPr>
            <a:r>
              <a:rPr lang="en-US" dirty="0" smtClean="0"/>
              <a:t>   - D. </a:t>
            </a:r>
            <a:r>
              <a:rPr lang="en-US" dirty="0" err="1" smtClean="0"/>
              <a:t>insipidus</a:t>
            </a:r>
            <a:r>
              <a:rPr lang="en-US" dirty="0" smtClean="0"/>
              <a:t>   - salt water- near drowning</a:t>
            </a:r>
          </a:p>
          <a:p>
            <a:pPr algn="l" rtl="0">
              <a:buNone/>
            </a:pPr>
            <a:r>
              <a:rPr lang="en-US" dirty="0" smtClean="0"/>
              <a:t>   - iatrogenic </a:t>
            </a:r>
            <a:r>
              <a:rPr lang="en-US" dirty="0" err="1" smtClean="0"/>
              <a:t>hypernatremia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3- </a:t>
            </a:r>
            <a:r>
              <a:rPr lang="en-US" dirty="0" smtClean="0"/>
              <a:t>increased ICP, coma and convulsion</a:t>
            </a:r>
          </a:p>
          <a:p>
            <a:pPr algn="l" rtl="0">
              <a:buNone/>
            </a:pPr>
            <a:r>
              <a:rPr lang="en-US" dirty="0" smtClean="0"/>
              <a:t>4- slow correction, anticonvulsants, peritoneal dialysis   </a:t>
            </a:r>
          </a:p>
          <a:p>
            <a:endParaRPr lang="ar-E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Cardiopulmonary resuscitation</a:t>
            </a:r>
            <a:endParaRPr lang="ar-EG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2800" b="1" dirty="0" smtClean="0"/>
              <a:t>1- basic life support </a:t>
            </a:r>
            <a:r>
              <a:rPr lang="en-US" sz="2800" b="1" dirty="0" smtClean="0">
                <a:solidFill>
                  <a:srgbClr val="FF0000"/>
                </a:solidFill>
              </a:rPr>
              <a:t>( A + B+ C) </a:t>
            </a:r>
            <a:r>
              <a:rPr lang="en-US" sz="2800" dirty="0" smtClean="0"/>
              <a:t>:</a:t>
            </a:r>
          </a:p>
          <a:p>
            <a:pPr algn="l" rtl="0">
              <a:buNone/>
            </a:pPr>
            <a:r>
              <a:rPr lang="en-US" sz="2800" dirty="0" smtClean="0"/>
              <a:t>  aims to restore spontaneous breathing and circulation . 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A- airway control 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sz="2800" dirty="0" smtClean="0"/>
              <a:t>1- open the airway</a:t>
            </a:r>
          </a:p>
          <a:p>
            <a:pPr algn="l" rtl="0">
              <a:buNone/>
            </a:pPr>
            <a:r>
              <a:rPr lang="en-US" sz="2800" dirty="0" smtClean="0"/>
              <a:t>2-clear the airway</a:t>
            </a:r>
          </a:p>
          <a:p>
            <a:pPr algn="l" rtl="0">
              <a:buNone/>
            </a:pPr>
            <a:r>
              <a:rPr lang="en-US" sz="2800" dirty="0" smtClean="0"/>
              <a:t>3-maintain patent airway </a:t>
            </a:r>
          </a:p>
          <a:p>
            <a:pPr algn="l">
              <a:buNone/>
            </a:pPr>
            <a:endParaRPr lang="ar-EG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 </a:t>
            </a:r>
            <a:r>
              <a:rPr lang="en-US" dirty="0" err="1" smtClean="0"/>
              <a:t>hypokalemia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1- serum K less than 3 </a:t>
            </a:r>
            <a:r>
              <a:rPr lang="en-US" dirty="0" err="1" smtClean="0"/>
              <a:t>mEq</a:t>
            </a:r>
            <a:r>
              <a:rPr lang="en-US" dirty="0" smtClean="0"/>
              <a:t> / l </a:t>
            </a:r>
          </a:p>
          <a:p>
            <a:pPr algn="l" rtl="0">
              <a:buNone/>
            </a:pPr>
            <a:r>
              <a:rPr lang="en-US" dirty="0" smtClean="0"/>
              <a:t>2- alkalosis  - DKA   - diarrhea</a:t>
            </a:r>
          </a:p>
          <a:p>
            <a:pPr algn="l" rtl="0">
              <a:buNone/>
            </a:pPr>
            <a:r>
              <a:rPr lang="en-US" dirty="0" smtClean="0"/>
              <a:t>   - acute hepatic failure  - diuretics, steroids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3- </a:t>
            </a:r>
            <a:r>
              <a:rPr lang="en-US" dirty="0" err="1" smtClean="0"/>
              <a:t>hypotonia</a:t>
            </a:r>
            <a:r>
              <a:rPr lang="en-US" dirty="0" smtClean="0"/>
              <a:t>, abdominal distension, arrhythmias</a:t>
            </a:r>
          </a:p>
          <a:p>
            <a:pPr algn="l" rtl="0">
              <a:buNone/>
            </a:pPr>
            <a:r>
              <a:rPr lang="en-US" dirty="0" smtClean="0"/>
              <a:t>4- oral potassium (2-4 </a:t>
            </a:r>
            <a:r>
              <a:rPr lang="en-US" dirty="0" err="1" smtClean="0"/>
              <a:t>mEq</a:t>
            </a:r>
            <a:r>
              <a:rPr lang="en-US" dirty="0" smtClean="0"/>
              <a:t>/ k ) , I.V potassium in sever cases 1.7 ml / 100 ml of glucose- saline </a:t>
            </a:r>
            <a:r>
              <a:rPr lang="en-US" dirty="0" err="1" smtClean="0"/>
              <a:t>mixure</a:t>
            </a:r>
            <a:r>
              <a:rPr lang="en-US" dirty="0" smtClean="0"/>
              <a:t> </a:t>
            </a:r>
          </a:p>
          <a:p>
            <a:endParaRPr lang="ar-E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نتيجة بحث الصور عن ‪oropharyngeal airway‬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57166"/>
            <a:ext cx="4143404" cy="2428892"/>
          </a:xfrm>
          <a:prstGeom prst="rect">
            <a:avLst/>
          </a:prstGeom>
          <a:noFill/>
        </p:spPr>
      </p:pic>
      <p:pic>
        <p:nvPicPr>
          <p:cNvPr id="5" name="Picture 1" descr="C:\Users\user\Desktop\imagesCADUN7EU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3357562"/>
            <a:ext cx="3290237" cy="2714644"/>
          </a:xfrm>
          <a:prstGeom prst="rect">
            <a:avLst/>
          </a:prstGeom>
          <a:noFill/>
        </p:spPr>
      </p:pic>
      <p:pic>
        <p:nvPicPr>
          <p:cNvPr id="6" name="Picture 2" descr="نتيجة بحث الصور عن ‪oropharyngeal airway‬‏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357562"/>
            <a:ext cx="3295654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5" descr="images[8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285860"/>
            <a:ext cx="2928958" cy="2593983"/>
          </a:xfrm>
          <a:prstGeom prst="rect">
            <a:avLst/>
          </a:prstGeom>
          <a:noFill/>
        </p:spPr>
      </p:pic>
      <p:pic>
        <p:nvPicPr>
          <p:cNvPr id="2057" name="Picture 6" descr="imagesCA8CCG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357694"/>
            <a:ext cx="2714644" cy="2000264"/>
          </a:xfrm>
          <a:prstGeom prst="rect">
            <a:avLst/>
          </a:prstGeom>
          <a:noFill/>
        </p:spPr>
      </p:pic>
      <p:pic>
        <p:nvPicPr>
          <p:cNvPr id="2058" name="Picture 7" descr="imagesCAMBFJF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4429132"/>
            <a:ext cx="2714644" cy="2000264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57158" y="0"/>
            <a:ext cx="5286412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700" b="1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700" b="1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B- breathing support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1- mouth- to mouth breathing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2-bag and mask ventilation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atin typeface="Calibri" pitchFamily="34" charset="0"/>
                <a:cs typeface="Arial" pitchFamily="34" charset="0"/>
              </a:rPr>
              <a:t>3- bag and tube ventilation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00034" y="714356"/>
            <a:ext cx="71438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C- circulation support: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Site of compression: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midsternum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point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Technique of compression: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- in newborn( hand encircling technique)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-in infants( tow fingers technique)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-in young children(one hand technique)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-in old children( tow hands technique)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Depth of compression: 2 cm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Frequency of compression:100 \ min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user\Desktop\imagesCA7M24QX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500042"/>
            <a:ext cx="4307121" cy="2643206"/>
          </a:xfrm>
          <a:prstGeom prst="rect">
            <a:avLst/>
          </a:prstGeom>
          <a:noFill/>
        </p:spPr>
      </p:pic>
      <p:pic>
        <p:nvPicPr>
          <p:cNvPr id="3" name="Picture 8" descr="C:\Users\user\Desktop\imagesCAH0D7U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3500438"/>
            <a:ext cx="5786477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75723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All together: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keep airway patient, continue ventilation and cardiac compression at a ratio of 1 : 5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0" descr="C:\Users\user\Desktop\imagesCAEHDYI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6858048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2- advanced life support</a:t>
            </a:r>
            <a:br>
              <a:rPr lang="en-US" dirty="0" smtClean="0"/>
            </a:br>
            <a:r>
              <a:rPr lang="en-US" dirty="0" smtClean="0"/>
              <a:t>(D+ E+ F)</a:t>
            </a:r>
            <a:endParaRPr lang="ar-EG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>
          <a:xfrm>
            <a:off x="457200" y="1609416"/>
            <a:ext cx="7400948" cy="4846320"/>
          </a:xfrm>
        </p:spPr>
        <p:txBody>
          <a:bodyPr/>
          <a:lstStyle/>
          <a:p>
            <a:pPr algn="l" rtl="0">
              <a:buNone/>
            </a:pPr>
            <a:r>
              <a:rPr lang="en-US" dirty="0" smtClean="0"/>
              <a:t>Indicated when basic life support is not successful(continue arrest).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1- maintain A+ B+ C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2- insert I.V line and give fluids(Ringer’s lactate)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3- then D+ E+ F</a:t>
            </a:r>
            <a:endParaRPr lang="ar-E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159</TotalTime>
  <Words>953</Words>
  <Application>Microsoft Office PowerPoint</Application>
  <PresentationFormat>عرض على الشاشة (3:4)‏</PresentationFormat>
  <Paragraphs>178</Paragraphs>
  <Slides>30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وافر</vt:lpstr>
      <vt:lpstr>Dr. Montaser m. dabah</vt:lpstr>
      <vt:lpstr>Cardiopulmonary arrest:</vt:lpstr>
      <vt:lpstr>Cardiopulmonary resuscitation</vt:lpstr>
      <vt:lpstr>الشريحة 4</vt:lpstr>
      <vt:lpstr>الشريحة 5</vt:lpstr>
      <vt:lpstr>الشريحة 6</vt:lpstr>
      <vt:lpstr>الشريحة 7</vt:lpstr>
      <vt:lpstr>الشريحة 8</vt:lpstr>
      <vt:lpstr>2- advanced life support (D+ E+ F)</vt:lpstr>
      <vt:lpstr>1- Drugs:</vt:lpstr>
      <vt:lpstr>2-EEG monitoring:</vt:lpstr>
      <vt:lpstr>3- fibrillation control:</vt:lpstr>
      <vt:lpstr>Circulatory failure(shock)</vt:lpstr>
      <vt:lpstr>Clinical grading of shock</vt:lpstr>
      <vt:lpstr>Clinical grading of shock</vt:lpstr>
      <vt:lpstr>Causes of shock</vt:lpstr>
      <vt:lpstr>Causes of shock</vt:lpstr>
      <vt:lpstr>Management of shock</vt:lpstr>
      <vt:lpstr>Management of shock</vt:lpstr>
      <vt:lpstr>Management of shock</vt:lpstr>
      <vt:lpstr>Cardiovascular support :  </vt:lpstr>
      <vt:lpstr>Multisystem support in MOSF  </vt:lpstr>
      <vt:lpstr>Specific treatment :  </vt:lpstr>
      <vt:lpstr>Acid- base disorders </vt:lpstr>
      <vt:lpstr>1- metabolic acidosis :  </vt:lpstr>
      <vt:lpstr>Diagnosis of metabolic acidosis</vt:lpstr>
      <vt:lpstr>Treatment of metabolic acidosis:  </vt:lpstr>
      <vt:lpstr>Electrolyte disorders  </vt:lpstr>
      <vt:lpstr>2- hypernatremia</vt:lpstr>
      <vt:lpstr>3- hypokalemia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Montaser m. dabah</dc:title>
  <dc:creator>Alkhiamy</dc:creator>
  <cp:lastModifiedBy>Alkhiamy</cp:lastModifiedBy>
  <cp:revision>17</cp:revision>
  <dcterms:created xsi:type="dcterms:W3CDTF">2016-01-21T22:19:19Z</dcterms:created>
  <dcterms:modified xsi:type="dcterms:W3CDTF">2016-02-20T23:21:04Z</dcterms:modified>
</cp:coreProperties>
</file>